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handoutMasterIdLst>
    <p:handoutMasterId r:id="rId11"/>
  </p:handoutMasterIdLst>
  <p:sldIdLst>
    <p:sldId id="256" r:id="rId2"/>
    <p:sldId id="291" r:id="rId3"/>
    <p:sldId id="295" r:id="rId4"/>
    <p:sldId id="298" r:id="rId5"/>
    <p:sldId id="297" r:id="rId6"/>
    <p:sldId id="299" r:id="rId7"/>
    <p:sldId id="296" r:id="rId8"/>
    <p:sldId id="301" r:id="rId9"/>
    <p:sldId id="300" r:id="rId10"/>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32AF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1" autoAdjust="0"/>
    <p:restoredTop sz="94660"/>
  </p:normalViewPr>
  <p:slideViewPr>
    <p:cSldViewPr>
      <p:cViewPr varScale="1">
        <p:scale>
          <a:sx n="70" d="100"/>
          <a:sy n="70" d="100"/>
        </p:scale>
        <p:origin x="-55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327" tIns="46163" rIns="92327" bIns="46163"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2042"/>
          </a:xfrm>
          <a:prstGeom prst="rect">
            <a:avLst/>
          </a:prstGeom>
        </p:spPr>
        <p:txBody>
          <a:bodyPr vert="horz" lIns="92327" tIns="46163" rIns="92327" bIns="46163" rtlCol="0"/>
          <a:lstStyle>
            <a:lvl1pPr algn="r">
              <a:defRPr sz="1200"/>
            </a:lvl1pPr>
          </a:lstStyle>
          <a:p>
            <a:fld id="{F2D89510-5BBC-4985-AEC5-3D3B4D0986FE}" type="datetimeFigureOut">
              <a:rPr lang="en-US" smtClean="0"/>
              <a:pPr/>
              <a:t>5/16/2012</a:t>
            </a:fld>
            <a:endParaRPr lang="en-US"/>
          </a:p>
        </p:txBody>
      </p:sp>
      <p:sp>
        <p:nvSpPr>
          <p:cNvPr id="4" name="Footer Placeholder 3"/>
          <p:cNvSpPr>
            <a:spLocks noGrp="1"/>
          </p:cNvSpPr>
          <p:nvPr>
            <p:ph type="ftr" sz="quarter" idx="2"/>
          </p:nvPr>
        </p:nvSpPr>
        <p:spPr>
          <a:xfrm>
            <a:off x="0" y="8777192"/>
            <a:ext cx="3013763" cy="462042"/>
          </a:xfrm>
          <a:prstGeom prst="rect">
            <a:avLst/>
          </a:prstGeom>
        </p:spPr>
        <p:txBody>
          <a:bodyPr vert="horz" lIns="92327" tIns="46163" rIns="92327" bIns="46163"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777192"/>
            <a:ext cx="3013763" cy="462042"/>
          </a:xfrm>
          <a:prstGeom prst="rect">
            <a:avLst/>
          </a:prstGeom>
        </p:spPr>
        <p:txBody>
          <a:bodyPr vert="horz" lIns="92327" tIns="46163" rIns="92327" bIns="46163" rtlCol="0" anchor="b"/>
          <a:lstStyle>
            <a:lvl1pPr algn="r">
              <a:defRPr sz="1200"/>
            </a:lvl1pPr>
          </a:lstStyle>
          <a:p>
            <a:fld id="{00C8CE32-E8F6-4779-959E-5D2A649FDD32}" type="slidenum">
              <a:rPr lang="en-US" smtClean="0"/>
              <a:pPr/>
              <a:t>‹#›</a:t>
            </a:fld>
            <a:endParaRPr lang="en-US"/>
          </a:p>
        </p:txBody>
      </p:sp>
    </p:spTree>
    <p:extLst>
      <p:ext uri="{BB962C8B-B14F-4D97-AF65-F5344CB8AC3E}">
        <p14:creationId xmlns:p14="http://schemas.microsoft.com/office/powerpoint/2010/main" val="14534528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A7E15F7-FC29-44C4-9ADF-D4CB30312E67}" type="datetimeFigureOut">
              <a:rPr lang="en-US" smtClean="0"/>
              <a:pPr/>
              <a:t>5/16/2012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2E97B95-EDE7-4C33-8834-8B47C43A2F4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7E15F7-FC29-44C4-9ADF-D4CB30312E67}" type="datetimeFigureOut">
              <a:rPr lang="en-US" smtClean="0"/>
              <a:pPr/>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97B95-EDE7-4C33-8834-8B47C43A2F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A7E15F7-FC29-44C4-9ADF-D4CB30312E67}" type="datetimeFigureOut">
              <a:rPr lang="en-US" smtClean="0"/>
              <a:pPr/>
              <a:t>5/16/2012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2E97B95-EDE7-4C33-8834-8B47C43A2F4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A7E15F7-FC29-44C4-9ADF-D4CB30312E67}" type="datetimeFigureOut">
              <a:rPr lang="en-US" smtClean="0"/>
              <a:pPr/>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2E97B95-EDE7-4C33-8834-8B47C43A2F4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A7E15F7-FC29-44C4-9ADF-D4CB30312E67}" type="datetimeFigureOut">
              <a:rPr lang="en-US" smtClean="0"/>
              <a:pPr/>
              <a:t>5/16/2012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2E97B95-EDE7-4C33-8834-8B47C43A2F4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A7E15F7-FC29-44C4-9ADF-D4CB30312E67}" type="datetimeFigureOut">
              <a:rPr lang="en-US" smtClean="0"/>
              <a:pPr/>
              <a:t>5/16/2012</a:t>
            </a:fld>
            <a:endParaRPr lang="en-US"/>
          </a:p>
        </p:txBody>
      </p:sp>
      <p:sp>
        <p:nvSpPr>
          <p:cNvPr id="10" name="Slide Number Placeholder 9"/>
          <p:cNvSpPr>
            <a:spLocks noGrp="1"/>
          </p:cNvSpPr>
          <p:nvPr>
            <p:ph type="sldNum" sz="quarter" idx="16"/>
          </p:nvPr>
        </p:nvSpPr>
        <p:spPr/>
        <p:txBody>
          <a:bodyPr rtlCol="0"/>
          <a:lstStyle/>
          <a:p>
            <a:fld id="{82E97B95-EDE7-4C33-8834-8B47C43A2F4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A7E15F7-FC29-44C4-9ADF-D4CB30312E67}" type="datetimeFigureOut">
              <a:rPr lang="en-US" smtClean="0"/>
              <a:pPr/>
              <a:t>5/16/2012</a:t>
            </a:fld>
            <a:endParaRPr lang="en-US"/>
          </a:p>
        </p:txBody>
      </p:sp>
      <p:sp>
        <p:nvSpPr>
          <p:cNvPr id="12" name="Slide Number Placeholder 11"/>
          <p:cNvSpPr>
            <a:spLocks noGrp="1"/>
          </p:cNvSpPr>
          <p:nvPr>
            <p:ph type="sldNum" sz="quarter" idx="16"/>
          </p:nvPr>
        </p:nvSpPr>
        <p:spPr/>
        <p:txBody>
          <a:bodyPr rtlCol="0"/>
          <a:lstStyle/>
          <a:p>
            <a:fld id="{82E97B95-EDE7-4C33-8834-8B47C43A2F4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A7E15F7-FC29-44C4-9ADF-D4CB30312E67}" type="datetimeFigureOut">
              <a:rPr lang="en-US" smtClean="0"/>
              <a:pPr/>
              <a:t>5/16/2012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2E97B95-EDE7-4C33-8834-8B47C43A2F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E15F7-FC29-44C4-9ADF-D4CB30312E67}" type="datetimeFigureOut">
              <a:rPr lang="en-US" smtClean="0"/>
              <a:pPr/>
              <a:t>5/16/2012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2E97B95-EDE7-4C33-8834-8B47C43A2F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A7E15F7-FC29-44C4-9ADF-D4CB30312E67}" type="datetimeFigureOut">
              <a:rPr lang="en-US" smtClean="0"/>
              <a:pPr/>
              <a:t>5/16/2012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2E97B95-EDE7-4C33-8834-8B47C43A2F4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A7E15F7-FC29-44C4-9ADF-D4CB30312E67}" type="datetimeFigureOut">
              <a:rPr lang="en-US" smtClean="0"/>
              <a:pPr/>
              <a:t>5/16/2012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2E97B95-EDE7-4C33-8834-8B47C43A2F4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A7E15F7-FC29-44C4-9ADF-D4CB30312E67}" type="datetimeFigureOut">
              <a:rPr lang="en-US" smtClean="0"/>
              <a:pPr/>
              <a:t>5/16/2012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2E97B95-EDE7-4C33-8834-8B47C43A2F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3657600"/>
            <a:ext cx="6781800" cy="2057400"/>
          </a:xfrm>
        </p:spPr>
        <p:txBody>
          <a:bodyPr>
            <a:normAutofit fontScale="90000"/>
          </a:bodyPr>
          <a:lstStyle/>
          <a:p>
            <a:r>
              <a:rPr lang="en-US" b="1" dirty="0" smtClean="0"/>
              <a:t>Preparing for Kindergarten Success:</a:t>
            </a:r>
            <a:r>
              <a:rPr lang="en-US" dirty="0" smtClean="0"/>
              <a:t/>
            </a:r>
            <a:br>
              <a:rPr lang="en-US" dirty="0" smtClean="0"/>
            </a:br>
            <a:r>
              <a:rPr lang="en-US" dirty="0" smtClean="0"/>
              <a:t>Kindergarten Orientation</a:t>
            </a:r>
            <a:endParaRPr lang="en-US" dirty="0"/>
          </a:p>
        </p:txBody>
      </p:sp>
      <p:sp>
        <p:nvSpPr>
          <p:cNvPr id="3" name="Subtitle 2"/>
          <p:cNvSpPr>
            <a:spLocks noGrp="1"/>
          </p:cNvSpPr>
          <p:nvPr>
            <p:ph type="subTitle" idx="1"/>
          </p:nvPr>
        </p:nvSpPr>
        <p:spPr>
          <a:xfrm>
            <a:off x="2286000" y="6050037"/>
            <a:ext cx="6781800" cy="685800"/>
          </a:xfrm>
        </p:spPr>
        <p:txBody>
          <a:bodyPr>
            <a:normAutofit fontScale="55000" lnSpcReduction="20000"/>
          </a:bodyPr>
          <a:lstStyle/>
          <a:p>
            <a:pPr algn="ctr"/>
            <a:endParaRPr lang="en-US" sz="2800" dirty="0" smtClean="0">
              <a:solidFill>
                <a:schemeClr val="bg1"/>
              </a:solidFill>
              <a:latin typeface="Tw Cen MT" pitchFamily="34" charset="0"/>
            </a:endParaRPr>
          </a:p>
          <a:p>
            <a:r>
              <a:rPr lang="en-US" sz="4400" dirty="0" smtClean="0">
                <a:solidFill>
                  <a:schemeClr val="bg1"/>
                </a:solidFill>
                <a:latin typeface="Tw Cen MT" pitchFamily="34" charset="0"/>
              </a:rPr>
              <a:t>What to Expect in Kindergarten with Mrs. </a:t>
            </a:r>
            <a:r>
              <a:rPr lang="en-US" sz="4400" dirty="0" err="1" smtClean="0">
                <a:solidFill>
                  <a:schemeClr val="bg1"/>
                </a:solidFill>
                <a:latin typeface="Tw Cen MT" pitchFamily="34" charset="0"/>
              </a:rPr>
              <a:t>Hambey</a:t>
            </a:r>
            <a:endParaRPr lang="en-US" sz="4400" dirty="0">
              <a:solidFill>
                <a:schemeClr val="bg1"/>
              </a:solidFill>
              <a:latin typeface="Tw Cen MT" pitchFamily="34" charset="0"/>
            </a:endParaRPr>
          </a:p>
          <a:p>
            <a:endParaRPr lang="en-US" dirty="0">
              <a:solidFill>
                <a:schemeClr val="bg1"/>
              </a:solidFill>
            </a:endParaRPr>
          </a:p>
        </p:txBody>
      </p:sp>
      <p:pic>
        <p:nvPicPr>
          <p:cNvPr id="4" name="Picture 3" descr="Kindergarten GRR.png"/>
          <p:cNvPicPr>
            <a:picLocks noChangeAspect="1"/>
          </p:cNvPicPr>
          <p:nvPr/>
        </p:nvPicPr>
        <p:blipFill>
          <a:blip r:embed="rId2"/>
          <a:stretch>
            <a:fillRect/>
          </a:stretch>
        </p:blipFill>
        <p:spPr>
          <a:xfrm>
            <a:off x="228600" y="533400"/>
            <a:ext cx="8637319" cy="1600200"/>
          </a:xfrm>
          <a:prstGeom prst="rect">
            <a:avLst/>
          </a:prstGeom>
          <a:noFill/>
          <a:ln>
            <a:noFill/>
          </a:ln>
          <a:effectLst>
            <a:outerShdw blurRad="50800" dist="50800" dir="5400000" algn="ctr" rotWithShape="0">
              <a:schemeClr val="accent2">
                <a:lumMod val="40000"/>
                <a:lumOff val="60000"/>
              </a:schemeClr>
            </a:outerShdw>
          </a:effectLst>
        </p:spPr>
      </p:pic>
      <p:sp>
        <p:nvSpPr>
          <p:cNvPr id="6" name="TextBox 6"/>
          <p:cNvSpPr txBox="1">
            <a:spLocks noChangeArrowheads="1"/>
          </p:cNvSpPr>
          <p:nvPr/>
        </p:nvSpPr>
        <p:spPr bwMode="auto">
          <a:xfrm>
            <a:off x="152400" y="6019800"/>
            <a:ext cx="1905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4400" i="1" dirty="0">
                <a:latin typeface="Tw Cen MT" pitchFamily="34" charset="0"/>
              </a:rPr>
              <a:t>2012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 Mrs. </a:t>
            </a:r>
            <a:r>
              <a:rPr lang="en-US" dirty="0" err="1" smtClean="0"/>
              <a:t>Hambey</a:t>
            </a:r>
            <a:endParaRPr lang="en-US" dirty="0"/>
          </a:p>
        </p:txBody>
      </p:sp>
      <p:sp>
        <p:nvSpPr>
          <p:cNvPr id="3" name="Content Placeholder 2"/>
          <p:cNvSpPr>
            <a:spLocks noGrp="1"/>
          </p:cNvSpPr>
          <p:nvPr>
            <p:ph sz="quarter" idx="1"/>
          </p:nvPr>
        </p:nvSpPr>
        <p:spPr/>
        <p:txBody>
          <a:bodyPr/>
          <a:lstStyle/>
          <a:p>
            <a:pPr>
              <a:buNone/>
            </a:pPr>
            <a:r>
              <a:rPr lang="en-US" dirty="0" smtClean="0"/>
              <a:t>   </a:t>
            </a:r>
          </a:p>
        </p:txBody>
      </p:sp>
      <p:pic>
        <p:nvPicPr>
          <p:cNvPr id="6" name="Content Placeholder 6" descr="paw.jpg"/>
          <p:cNvPicPr>
            <a:picLocks noChangeAspect="1"/>
          </p:cNvPicPr>
          <p:nvPr/>
        </p:nvPicPr>
        <p:blipFill>
          <a:blip r:embed="rId2" cstate="print"/>
          <a:stretch>
            <a:fillRect/>
          </a:stretch>
        </p:blipFill>
        <p:spPr>
          <a:xfrm rot="6756466">
            <a:off x="549532" y="5657951"/>
            <a:ext cx="619148" cy="605975"/>
          </a:xfrm>
          <a:prstGeom prst="rect">
            <a:avLst/>
          </a:prstGeom>
        </p:spPr>
      </p:pic>
      <p:pic>
        <p:nvPicPr>
          <p:cNvPr id="7" name="Content Placeholder 6" descr="paw.jpg"/>
          <p:cNvPicPr>
            <a:picLocks noChangeAspect="1"/>
          </p:cNvPicPr>
          <p:nvPr/>
        </p:nvPicPr>
        <p:blipFill>
          <a:blip r:embed="rId2" cstate="print"/>
          <a:stretch>
            <a:fillRect/>
          </a:stretch>
        </p:blipFill>
        <p:spPr>
          <a:xfrm rot="4621056">
            <a:off x="1452301" y="5819899"/>
            <a:ext cx="619148" cy="587695"/>
          </a:xfrm>
          <a:prstGeom prst="rect">
            <a:avLst/>
          </a:prstGeom>
        </p:spPr>
      </p:pic>
      <p:pic>
        <p:nvPicPr>
          <p:cNvPr id="8" name="Content Placeholder 6" descr="paw.jpg"/>
          <p:cNvPicPr>
            <a:picLocks noChangeAspect="1"/>
          </p:cNvPicPr>
          <p:nvPr/>
        </p:nvPicPr>
        <p:blipFill>
          <a:blip r:embed="rId2" cstate="print"/>
          <a:stretch>
            <a:fillRect/>
          </a:stretch>
        </p:blipFill>
        <p:spPr>
          <a:xfrm rot="6756466">
            <a:off x="2298938" y="5661873"/>
            <a:ext cx="619148" cy="605975"/>
          </a:xfrm>
          <a:prstGeom prst="rect">
            <a:avLst/>
          </a:prstGeom>
        </p:spPr>
      </p:pic>
      <p:pic>
        <p:nvPicPr>
          <p:cNvPr id="9" name="Content Placeholder 6" descr="paw.jpg"/>
          <p:cNvPicPr>
            <a:picLocks noChangeAspect="1"/>
          </p:cNvPicPr>
          <p:nvPr/>
        </p:nvPicPr>
        <p:blipFill>
          <a:blip r:embed="rId2" cstate="print"/>
          <a:stretch>
            <a:fillRect/>
          </a:stretch>
        </p:blipFill>
        <p:spPr>
          <a:xfrm rot="3987209">
            <a:off x="3137138" y="6152752"/>
            <a:ext cx="619148" cy="605975"/>
          </a:xfrm>
          <a:prstGeom prst="rect">
            <a:avLst/>
          </a:prstGeom>
        </p:spPr>
      </p:pic>
      <p:pic>
        <p:nvPicPr>
          <p:cNvPr id="10" name="Content Placeholder 6" descr="paw.jpg"/>
          <p:cNvPicPr>
            <a:picLocks noChangeAspect="1"/>
          </p:cNvPicPr>
          <p:nvPr/>
        </p:nvPicPr>
        <p:blipFill>
          <a:blip r:embed="rId2" cstate="print"/>
          <a:stretch>
            <a:fillRect/>
          </a:stretch>
        </p:blipFill>
        <p:spPr>
          <a:xfrm rot="6756466">
            <a:off x="3899138" y="5738074"/>
            <a:ext cx="619148" cy="605975"/>
          </a:xfrm>
          <a:prstGeom prst="rect">
            <a:avLst/>
          </a:prstGeom>
        </p:spPr>
      </p:pic>
      <p:pic>
        <p:nvPicPr>
          <p:cNvPr id="11" name="Content Placeholder 6" descr="paw.jpg"/>
          <p:cNvPicPr>
            <a:picLocks noChangeAspect="1"/>
          </p:cNvPicPr>
          <p:nvPr/>
        </p:nvPicPr>
        <p:blipFill>
          <a:blip r:embed="rId2" cstate="print"/>
          <a:stretch>
            <a:fillRect/>
          </a:stretch>
        </p:blipFill>
        <p:spPr>
          <a:xfrm rot="4414969">
            <a:off x="4869156" y="5946998"/>
            <a:ext cx="619148" cy="605975"/>
          </a:xfrm>
          <a:prstGeom prst="rect">
            <a:avLst/>
          </a:prstGeom>
        </p:spPr>
      </p:pic>
      <p:pic>
        <p:nvPicPr>
          <p:cNvPr id="12" name="Content Placeholder 6" descr="paw.jpg"/>
          <p:cNvPicPr>
            <a:picLocks noChangeAspect="1"/>
          </p:cNvPicPr>
          <p:nvPr/>
        </p:nvPicPr>
        <p:blipFill>
          <a:blip r:embed="rId2" cstate="print"/>
          <a:stretch>
            <a:fillRect/>
          </a:stretch>
        </p:blipFill>
        <p:spPr>
          <a:xfrm rot="6756466">
            <a:off x="5804138" y="5738073"/>
            <a:ext cx="619148" cy="605975"/>
          </a:xfrm>
          <a:prstGeom prst="rect">
            <a:avLst/>
          </a:prstGeom>
        </p:spPr>
      </p:pic>
      <p:pic>
        <p:nvPicPr>
          <p:cNvPr id="13" name="Content Placeholder 6" descr="paw.jpg"/>
          <p:cNvPicPr>
            <a:picLocks noChangeAspect="1"/>
          </p:cNvPicPr>
          <p:nvPr/>
        </p:nvPicPr>
        <p:blipFill>
          <a:blip r:embed="rId2" cstate="print"/>
          <a:stretch>
            <a:fillRect/>
          </a:stretch>
        </p:blipFill>
        <p:spPr>
          <a:xfrm rot="3801729">
            <a:off x="6729453" y="5976971"/>
            <a:ext cx="619148" cy="605975"/>
          </a:xfrm>
          <a:prstGeom prst="rect">
            <a:avLst/>
          </a:prstGeom>
        </p:spPr>
      </p:pic>
      <p:pic>
        <p:nvPicPr>
          <p:cNvPr id="14" name="Content Placeholder 6" descr="paw.jpg"/>
          <p:cNvPicPr>
            <a:picLocks noChangeAspect="1"/>
          </p:cNvPicPr>
          <p:nvPr/>
        </p:nvPicPr>
        <p:blipFill>
          <a:blip r:embed="rId2" cstate="print"/>
          <a:stretch>
            <a:fillRect/>
          </a:stretch>
        </p:blipFill>
        <p:spPr>
          <a:xfrm rot="6233361">
            <a:off x="7632938" y="5966673"/>
            <a:ext cx="619148" cy="605975"/>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985075">
            <a:off x="303156" y="1351642"/>
            <a:ext cx="3405446" cy="2270297"/>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388365">
            <a:off x="5280322" y="489977"/>
            <a:ext cx="3418704" cy="2359202"/>
          </a:xfrm>
          <a:prstGeom prst="rect">
            <a:avLst/>
          </a:prstGeom>
        </p:spPr>
      </p:pic>
      <p:sp>
        <p:nvSpPr>
          <p:cNvPr id="15" name="Rectangle 14"/>
          <p:cNvSpPr/>
          <p:nvPr/>
        </p:nvSpPr>
        <p:spPr>
          <a:xfrm>
            <a:off x="4949412" y="2996724"/>
            <a:ext cx="4102241" cy="2646878"/>
          </a:xfrm>
          <a:prstGeom prst="rect">
            <a:avLst/>
          </a:prstGeom>
        </p:spPr>
        <p:txBody>
          <a:bodyPr wrap="square">
            <a:spAutoFit/>
          </a:bodyPr>
          <a:lstStyle/>
          <a:p>
            <a:r>
              <a:rPr lang="en-US" sz="1600" dirty="0" smtClean="0"/>
              <a:t>I will be starting my 6th</a:t>
            </a:r>
            <a:r>
              <a:rPr lang="en-US" sz="1600" dirty="0"/>
              <a:t> year teaching at </a:t>
            </a:r>
            <a:r>
              <a:rPr lang="en-US" sz="1600" dirty="0" smtClean="0"/>
              <a:t>Willard.  I </a:t>
            </a:r>
            <a:r>
              <a:rPr lang="en-US" sz="1600" dirty="0"/>
              <a:t>received a Bachelors of Science in Elementary Education in 2005 from Missouri State University.  I also have a certification in Early Childhood Education.  In May 2010 I received my Masters in Elementary Administration.</a:t>
            </a:r>
            <a:r>
              <a:rPr lang="en-US" dirty="0"/>
              <a:t/>
            </a:r>
            <a:br>
              <a:rPr lang="en-US" dirty="0"/>
            </a:br>
            <a:r>
              <a:rPr lang="en-US" dirty="0"/>
              <a:t/>
            </a:r>
            <a:br>
              <a:rPr lang="en-US" dirty="0"/>
            </a:br>
            <a:r>
              <a:rPr lang="en-US" u="sng" dirty="0"/>
              <a:t/>
            </a:r>
            <a:br>
              <a:rPr lang="en-US" u="sng" dirty="0"/>
            </a:br>
            <a:endParaRPr lang="en-US" dirty="0"/>
          </a:p>
        </p:txBody>
      </p:sp>
      <p:sp>
        <p:nvSpPr>
          <p:cNvPr id="16" name="TextBox 15"/>
          <p:cNvSpPr txBox="1"/>
          <p:nvPr/>
        </p:nvSpPr>
        <p:spPr>
          <a:xfrm>
            <a:off x="204722" y="3930190"/>
            <a:ext cx="4595878" cy="2062103"/>
          </a:xfrm>
          <a:prstGeom prst="rect">
            <a:avLst/>
          </a:prstGeom>
          <a:noFill/>
        </p:spPr>
        <p:txBody>
          <a:bodyPr wrap="square" rtlCol="0">
            <a:spAutoFit/>
          </a:bodyPr>
          <a:lstStyle/>
          <a:p>
            <a:r>
              <a:rPr lang="en-US" sz="1600" dirty="0"/>
              <a:t>I graduated from Walnut Grove High School in 2002.  My husband, Eric, and I  met in high school and we were married on January 1, 2005.  We have one daughter </a:t>
            </a:r>
            <a:r>
              <a:rPr lang="en-US" sz="1600" dirty="0" err="1"/>
              <a:t>Alivia</a:t>
            </a:r>
            <a:r>
              <a:rPr lang="en-US" sz="1600" dirty="0"/>
              <a:t> Jo,  she was born on September 30, 2010.  She is such a blessing and I love spending time with her!  We also have a </a:t>
            </a:r>
            <a:r>
              <a:rPr lang="en-US" sz="1600" dirty="0" smtClean="0"/>
              <a:t>bloodhound </a:t>
            </a:r>
            <a:r>
              <a:rPr lang="en-US" sz="1600" dirty="0"/>
              <a:t>dog, and his name is </a:t>
            </a:r>
            <a:r>
              <a:rPr lang="en-US" sz="1600" dirty="0" err="1"/>
              <a:t>Brusier</a:t>
            </a:r>
            <a:r>
              <a:rPr lang="en-US" sz="1600" dirty="0"/>
              <a:t>. </a:t>
            </a:r>
            <a:r>
              <a:rPr lang="en-US" sz="1600" u="sng" dirty="0"/>
              <a:t/>
            </a:r>
            <a:br>
              <a:rPr lang="en-US" sz="1600" u="sng" dirty="0"/>
            </a:br>
            <a:endParaRPr 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a:t>
            </a:r>
            <a:endParaRPr lang="en-US" dirty="0"/>
          </a:p>
        </p:txBody>
      </p:sp>
      <p:sp>
        <p:nvSpPr>
          <p:cNvPr id="3" name="Content Placeholder 2"/>
          <p:cNvSpPr>
            <a:spLocks noGrp="1"/>
          </p:cNvSpPr>
          <p:nvPr>
            <p:ph sz="quarter" idx="1"/>
          </p:nvPr>
        </p:nvSpPr>
        <p:spPr/>
        <p:txBody>
          <a:bodyPr>
            <a:normAutofit fontScale="77500" lnSpcReduction="20000"/>
          </a:bodyPr>
          <a:lstStyle/>
          <a:p>
            <a:r>
              <a:rPr lang="en-US" sz="4800" dirty="0" smtClean="0"/>
              <a:t>When </a:t>
            </a:r>
            <a:r>
              <a:rPr lang="en-US" sz="4800" dirty="0"/>
              <a:t>learning math, your child will participate in </a:t>
            </a:r>
            <a:r>
              <a:rPr lang="en-US" sz="4800" dirty="0" smtClean="0"/>
              <a:t>Calendar</a:t>
            </a:r>
            <a:r>
              <a:rPr lang="en-US" sz="4800" dirty="0"/>
              <a:t> </a:t>
            </a:r>
            <a:r>
              <a:rPr lang="en-US" sz="4800" dirty="0" smtClean="0"/>
              <a:t>Time </a:t>
            </a:r>
            <a:r>
              <a:rPr lang="en-US" sz="4800" dirty="0"/>
              <a:t>daily, which gives us a chance to work on basic math skills such as counting, identifying coins and shapes, etc. </a:t>
            </a:r>
            <a:endParaRPr lang="en-US" sz="4800" dirty="0" smtClean="0"/>
          </a:p>
          <a:p>
            <a:r>
              <a:rPr lang="en-US" sz="4800" dirty="0" smtClean="0"/>
              <a:t>We </a:t>
            </a:r>
            <a:r>
              <a:rPr lang="en-US" sz="4800" dirty="0"/>
              <a:t>use a curriculum called </a:t>
            </a:r>
            <a:r>
              <a:rPr lang="en-US" sz="4800" dirty="0" smtClean="0"/>
              <a:t>“Investigations” </a:t>
            </a:r>
            <a:r>
              <a:rPr lang="en-US" sz="4800" dirty="0"/>
              <a:t>for our math lessons, which offers your child a cooperative, hands-on learning </a:t>
            </a:r>
            <a:r>
              <a:rPr lang="en-US" sz="4800" dirty="0" smtClean="0"/>
              <a:t>experience</a:t>
            </a:r>
            <a:r>
              <a:rPr lang="en-US" sz="4800" dirty="0"/>
              <a:t>. </a:t>
            </a:r>
          </a:p>
          <a:p>
            <a:endParaRPr lang="en-US" dirty="0"/>
          </a:p>
        </p:txBody>
      </p:sp>
    </p:spTree>
    <p:extLst>
      <p:ext uri="{BB962C8B-B14F-4D97-AF65-F5344CB8AC3E}">
        <p14:creationId xmlns:p14="http://schemas.microsoft.com/office/powerpoint/2010/main" val="3715153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25000" lnSpcReduction="20000"/>
          </a:bodyPr>
          <a:lstStyle/>
          <a:p>
            <a:r>
              <a:rPr lang="en-US" sz="8600" dirty="0"/>
              <a:t>By the end of Kindergarten your child will be expected to </a:t>
            </a:r>
            <a:r>
              <a:rPr lang="en-US" sz="8600" dirty="0" smtClean="0"/>
              <a:t>complete </a:t>
            </a:r>
            <a:r>
              <a:rPr lang="en-US" sz="8600" dirty="0"/>
              <a:t>the following tasks: </a:t>
            </a:r>
          </a:p>
          <a:p>
            <a:pPr lvl="1"/>
            <a:r>
              <a:rPr lang="en-US" sz="6400" dirty="0" smtClean="0"/>
              <a:t>Rote count to 100 and write numbers to 20 </a:t>
            </a:r>
          </a:p>
          <a:p>
            <a:pPr lvl="1"/>
            <a:r>
              <a:rPr lang="en-US" sz="6400" dirty="0" smtClean="0"/>
              <a:t>Touch Count 20 or more objects </a:t>
            </a:r>
          </a:p>
          <a:p>
            <a:pPr lvl="1"/>
            <a:r>
              <a:rPr lang="en-US" sz="6400" dirty="0" smtClean="0"/>
              <a:t>Identify numbers to 20 </a:t>
            </a:r>
          </a:p>
          <a:p>
            <a:pPr lvl="1"/>
            <a:r>
              <a:rPr lang="en-US" sz="6400" dirty="0" smtClean="0"/>
              <a:t>Count by 10’s to 100  </a:t>
            </a:r>
          </a:p>
          <a:p>
            <a:pPr lvl="1"/>
            <a:r>
              <a:rPr lang="en-US" sz="6400" dirty="0" smtClean="0"/>
              <a:t>Connect number words orally to a quantity up to 15 </a:t>
            </a:r>
          </a:p>
          <a:p>
            <a:pPr lvl="1"/>
            <a:r>
              <a:rPr lang="en-US" sz="6400" dirty="0" smtClean="0"/>
              <a:t>Add and Subtract with objects </a:t>
            </a:r>
          </a:p>
          <a:p>
            <a:pPr lvl="1"/>
            <a:r>
              <a:rPr lang="en-US" sz="6400" dirty="0" smtClean="0"/>
              <a:t>Create, recognize, and extend patterns </a:t>
            </a:r>
          </a:p>
          <a:p>
            <a:pPr lvl="1"/>
            <a:r>
              <a:rPr lang="en-US" sz="6400" dirty="0" smtClean="0"/>
              <a:t>Describe and identify 2 &amp; 3 dimensional shapes </a:t>
            </a:r>
          </a:p>
          <a:p>
            <a:pPr lvl="1"/>
            <a:r>
              <a:rPr lang="en-US" sz="6400" dirty="0" smtClean="0"/>
              <a:t>Identify &amp; tell value of penny, nickel, dime, &amp; quarter </a:t>
            </a:r>
          </a:p>
          <a:p>
            <a:pPr lvl="1"/>
            <a:r>
              <a:rPr lang="en-US" sz="6400" dirty="0" smtClean="0"/>
              <a:t>Compare &amp; order objects according to size &amp; weight </a:t>
            </a:r>
          </a:p>
          <a:p>
            <a:pPr lvl="1"/>
            <a:r>
              <a:rPr lang="en-US" sz="6400" dirty="0" smtClean="0"/>
              <a:t>Use non-standard units to measure length </a:t>
            </a:r>
          </a:p>
          <a:p>
            <a:pPr lvl="1"/>
            <a:r>
              <a:rPr lang="en-US" sz="6400" dirty="0" smtClean="0"/>
              <a:t>Describe passage of time using today, yesterday, tomorrow </a:t>
            </a:r>
          </a:p>
          <a:p>
            <a:pPr lvl="1"/>
            <a:r>
              <a:rPr lang="en-US" sz="6400" dirty="0" smtClean="0"/>
              <a:t>Sort objects according to size, color, &amp; shape </a:t>
            </a:r>
          </a:p>
          <a:p>
            <a:pPr lvl="1"/>
            <a:r>
              <a:rPr lang="en-US" sz="6400" dirty="0" smtClean="0"/>
              <a:t>Create and interpret simple graphs using objects </a:t>
            </a:r>
          </a:p>
          <a:p>
            <a:pPr lvl="1"/>
            <a:r>
              <a:rPr lang="en-US" sz="6400" dirty="0" smtClean="0"/>
              <a:t>Know &amp; understand position words (above, below, beside) </a:t>
            </a:r>
          </a:p>
          <a:p>
            <a:endParaRPr lang="en-US" dirty="0"/>
          </a:p>
        </p:txBody>
      </p:sp>
    </p:spTree>
    <p:extLst>
      <p:ext uri="{BB962C8B-B14F-4D97-AF65-F5344CB8AC3E}">
        <p14:creationId xmlns:p14="http://schemas.microsoft.com/office/powerpoint/2010/main" val="2162854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a:t>
            </a:r>
            <a:endParaRPr lang="en-US" dirty="0"/>
          </a:p>
        </p:txBody>
      </p:sp>
      <p:sp>
        <p:nvSpPr>
          <p:cNvPr id="3" name="Content Placeholder 2"/>
          <p:cNvSpPr>
            <a:spLocks noGrp="1"/>
          </p:cNvSpPr>
          <p:nvPr>
            <p:ph sz="quarter" idx="1"/>
          </p:nvPr>
        </p:nvSpPr>
        <p:spPr/>
        <p:txBody>
          <a:bodyPr>
            <a:noAutofit/>
          </a:bodyPr>
          <a:lstStyle/>
          <a:p>
            <a:r>
              <a:rPr lang="en-US" sz="2400" dirty="0" smtClean="0"/>
              <a:t>All </a:t>
            </a:r>
            <a:r>
              <a:rPr lang="en-US" sz="2400" dirty="0"/>
              <a:t>Kindergarten classrooms will be using </a:t>
            </a:r>
            <a:r>
              <a:rPr lang="en-US" sz="2400" dirty="0" smtClean="0"/>
              <a:t>Daily 5, </a:t>
            </a:r>
            <a:r>
              <a:rPr lang="en-US" sz="2400" dirty="0"/>
              <a:t>a part of Comprehensive Balanced Literacy. Comprehensive Balanced Literacy takes the best practices and combines them to provide your child with the best instruction, which is centered on meeting ALL students’ individual needs. </a:t>
            </a:r>
            <a:endParaRPr lang="en-US" sz="2400" dirty="0" smtClean="0"/>
          </a:p>
          <a:p>
            <a:r>
              <a:rPr lang="en-US" sz="2400" dirty="0" smtClean="0"/>
              <a:t>Your </a:t>
            </a:r>
            <a:r>
              <a:rPr lang="en-US" sz="2400" dirty="0"/>
              <a:t>child will learn to read through Shared Reading, Poetry, Small Group Reading (Guided Reading), and Read </a:t>
            </a:r>
            <a:r>
              <a:rPr lang="en-US" sz="2400" dirty="0" err="1"/>
              <a:t>Alouds</a:t>
            </a:r>
            <a:r>
              <a:rPr lang="en-US" sz="2400" dirty="0"/>
              <a:t>. Our reading instruction is very individualized, as we understand that children are at different levels of development. We have high expectations for our students and push them to reach their highest potential, knowing that this may be different for every student. </a:t>
            </a:r>
          </a:p>
        </p:txBody>
      </p:sp>
    </p:spTree>
    <p:extLst>
      <p:ext uri="{BB962C8B-B14F-4D97-AF65-F5344CB8AC3E}">
        <p14:creationId xmlns:p14="http://schemas.microsoft.com/office/powerpoint/2010/main" val="288369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a:t>
            </a:r>
            <a:endParaRPr lang="en-US" dirty="0"/>
          </a:p>
        </p:txBody>
      </p:sp>
      <p:sp>
        <p:nvSpPr>
          <p:cNvPr id="3" name="Content Placeholder 2"/>
          <p:cNvSpPr>
            <a:spLocks noGrp="1"/>
          </p:cNvSpPr>
          <p:nvPr>
            <p:ph sz="quarter" idx="1"/>
          </p:nvPr>
        </p:nvSpPr>
        <p:spPr/>
        <p:txBody>
          <a:bodyPr>
            <a:normAutofit fontScale="77500" lnSpcReduction="20000"/>
          </a:bodyPr>
          <a:lstStyle/>
          <a:p>
            <a:r>
              <a:rPr lang="en-US" sz="3100" dirty="0"/>
              <a:t>By the end of Kindergarten your child should have mastered the following tasks: </a:t>
            </a:r>
          </a:p>
          <a:p>
            <a:pPr lvl="1"/>
            <a:r>
              <a:rPr lang="en-US" dirty="0" smtClean="0"/>
              <a:t>Directionality </a:t>
            </a:r>
            <a:r>
              <a:rPr lang="en-US" dirty="0"/>
              <a:t>(reads from left to right, then return sweep) </a:t>
            </a:r>
          </a:p>
          <a:p>
            <a:pPr lvl="1"/>
            <a:r>
              <a:rPr lang="en-US" dirty="0"/>
              <a:t>Know that print tells a story </a:t>
            </a:r>
          </a:p>
          <a:p>
            <a:pPr lvl="1"/>
            <a:r>
              <a:rPr lang="en-US" dirty="0"/>
              <a:t>1 to 1 word match when reading </a:t>
            </a:r>
          </a:p>
          <a:p>
            <a:pPr lvl="1"/>
            <a:r>
              <a:rPr lang="en-US" dirty="0"/>
              <a:t>Hear &amp; say sounds in words </a:t>
            </a:r>
          </a:p>
          <a:p>
            <a:pPr lvl="1"/>
            <a:r>
              <a:rPr lang="en-US" dirty="0"/>
              <a:t>Produce Rhyming words </a:t>
            </a:r>
          </a:p>
          <a:p>
            <a:pPr lvl="1"/>
            <a:r>
              <a:rPr lang="en-US" dirty="0"/>
              <a:t>Identify all upper &amp; lower case letters </a:t>
            </a:r>
          </a:p>
          <a:p>
            <a:pPr lvl="1"/>
            <a:r>
              <a:rPr lang="en-US" dirty="0"/>
              <a:t>Knows the sound each letter makes and transfer this skill when reading &amp; writing. </a:t>
            </a:r>
          </a:p>
          <a:p>
            <a:pPr lvl="1"/>
            <a:r>
              <a:rPr lang="en-US" dirty="0"/>
              <a:t>Use comprehension skills when reading </a:t>
            </a:r>
          </a:p>
          <a:p>
            <a:pPr lvl="1"/>
            <a:r>
              <a:rPr lang="en-US" dirty="0"/>
              <a:t>Use strategies to figure out unknown words when reading </a:t>
            </a:r>
          </a:p>
          <a:p>
            <a:pPr lvl="1"/>
            <a:r>
              <a:rPr lang="en-US" dirty="0" smtClean="0"/>
              <a:t>Read </a:t>
            </a:r>
            <a:r>
              <a:rPr lang="en-US" dirty="0"/>
              <a:t>kindergarten high frequency/sight words </a:t>
            </a:r>
            <a:r>
              <a:rPr lang="en-US" dirty="0" smtClean="0"/>
              <a:t>(popcorn words)</a:t>
            </a:r>
            <a:endParaRPr lang="en-US" dirty="0"/>
          </a:p>
          <a:p>
            <a:pPr lvl="1"/>
            <a:r>
              <a:rPr lang="en-US" dirty="0"/>
              <a:t>Love to read!! :) </a:t>
            </a:r>
          </a:p>
          <a:p>
            <a:endParaRPr lang="en-US" dirty="0"/>
          </a:p>
        </p:txBody>
      </p:sp>
    </p:spTree>
    <p:extLst>
      <p:ext uri="{BB962C8B-B14F-4D97-AF65-F5344CB8AC3E}">
        <p14:creationId xmlns:p14="http://schemas.microsoft.com/office/powerpoint/2010/main" val="1625405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Writing/Spelling</a:t>
            </a:r>
            <a:endParaRPr lang="en-US" dirty="0"/>
          </a:p>
        </p:txBody>
      </p:sp>
      <p:sp>
        <p:nvSpPr>
          <p:cNvPr id="3" name="Content Placeholder 2"/>
          <p:cNvSpPr>
            <a:spLocks noGrp="1"/>
          </p:cNvSpPr>
          <p:nvPr>
            <p:ph sz="quarter" idx="1"/>
          </p:nvPr>
        </p:nvSpPr>
        <p:spPr/>
        <p:txBody>
          <a:bodyPr>
            <a:normAutofit fontScale="70000" lnSpcReduction="20000"/>
          </a:bodyPr>
          <a:lstStyle/>
          <a:p>
            <a:r>
              <a:rPr lang="en-US" sz="4800" dirty="0" smtClean="0"/>
              <a:t>To </a:t>
            </a:r>
            <a:r>
              <a:rPr lang="en-US" sz="4800" dirty="0"/>
              <a:t>teach your child to write, we will be using Writers Workshop, which is also a part of Comprehensive Balanced Literacy. We use a variety of strategies, including word work, whole group mini-lessons, assisted writing, interactive writing, and 1 on 1 conferences</a:t>
            </a:r>
            <a:r>
              <a:rPr lang="en-US" sz="4800" dirty="0" smtClean="0"/>
              <a:t>.</a:t>
            </a:r>
          </a:p>
          <a:p>
            <a:r>
              <a:rPr lang="en-US" sz="4800" dirty="0" smtClean="0"/>
              <a:t> </a:t>
            </a:r>
            <a:r>
              <a:rPr lang="en-US" sz="4800" dirty="0"/>
              <a:t>Our writing instruction is very individualized. Through daily 1 on 1 conferences we are able to differentiate our instruction for every student in the class. </a:t>
            </a:r>
            <a:endParaRPr lang="en-US" dirty="0"/>
          </a:p>
        </p:txBody>
      </p:sp>
    </p:spTree>
    <p:extLst>
      <p:ext uri="{BB962C8B-B14F-4D97-AF65-F5344CB8AC3E}">
        <p14:creationId xmlns:p14="http://schemas.microsoft.com/office/powerpoint/2010/main" val="2233776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Writing/Spelling</a:t>
            </a:r>
            <a:endParaRPr lang="en-US" dirty="0"/>
          </a:p>
        </p:txBody>
      </p:sp>
      <p:sp>
        <p:nvSpPr>
          <p:cNvPr id="3" name="Content Placeholder 2"/>
          <p:cNvSpPr>
            <a:spLocks noGrp="1"/>
          </p:cNvSpPr>
          <p:nvPr>
            <p:ph sz="quarter" idx="1"/>
          </p:nvPr>
        </p:nvSpPr>
        <p:spPr>
          <a:xfrm>
            <a:off x="612648" y="1600200"/>
            <a:ext cx="8153400" cy="4800600"/>
          </a:xfrm>
        </p:spPr>
        <p:txBody>
          <a:bodyPr>
            <a:normAutofit fontScale="25000" lnSpcReduction="20000"/>
          </a:bodyPr>
          <a:lstStyle/>
          <a:p>
            <a:r>
              <a:rPr lang="en-US" sz="8000" dirty="0"/>
              <a:t>Your child will be expected to do the </a:t>
            </a:r>
            <a:r>
              <a:rPr lang="en-US" sz="8000" dirty="0" smtClean="0"/>
              <a:t>following </a:t>
            </a:r>
            <a:r>
              <a:rPr lang="en-US" sz="8000" dirty="0"/>
              <a:t>by the end of the year: </a:t>
            </a:r>
          </a:p>
          <a:p>
            <a:pPr lvl="1"/>
            <a:r>
              <a:rPr lang="en-US" sz="4800" dirty="0" smtClean="0"/>
              <a:t>Form </a:t>
            </a:r>
            <a:r>
              <a:rPr lang="en-US" sz="4800" dirty="0"/>
              <a:t>letters correctly (using path of movement) </a:t>
            </a:r>
          </a:p>
          <a:p>
            <a:pPr lvl="1"/>
            <a:r>
              <a:rPr lang="en-US" sz="4800" dirty="0"/>
              <a:t>Use spaces between letters/words </a:t>
            </a:r>
          </a:p>
          <a:p>
            <a:pPr lvl="1"/>
            <a:r>
              <a:rPr lang="en-US" sz="4800" dirty="0"/>
              <a:t>Hear and write the beginning, middle, and ending sounds in words </a:t>
            </a:r>
          </a:p>
          <a:p>
            <a:pPr lvl="1"/>
            <a:r>
              <a:rPr lang="en-US" sz="4800" dirty="0"/>
              <a:t>Use capital letters correctly </a:t>
            </a:r>
          </a:p>
          <a:p>
            <a:pPr lvl="1"/>
            <a:r>
              <a:rPr lang="en-US" sz="4800" dirty="0"/>
              <a:t>Use periods at the end of sentences </a:t>
            </a:r>
          </a:p>
          <a:p>
            <a:pPr lvl="1"/>
            <a:r>
              <a:rPr lang="en-US" sz="4800" dirty="0"/>
              <a:t>Plan and tell a story using pictures, words, and multiple sentences. </a:t>
            </a:r>
          </a:p>
          <a:p>
            <a:pPr lvl="1"/>
            <a:r>
              <a:rPr lang="en-US" sz="4800" dirty="0"/>
              <a:t>Revise and edit a story </a:t>
            </a:r>
          </a:p>
          <a:p>
            <a:pPr lvl="1"/>
            <a:r>
              <a:rPr lang="en-US" sz="4800" dirty="0"/>
              <a:t>Use sight words in story </a:t>
            </a:r>
          </a:p>
          <a:p>
            <a:pPr lvl="1"/>
            <a:r>
              <a:rPr lang="en-US" sz="4800" dirty="0"/>
              <a:t>Read his/her story to a teacher or peer </a:t>
            </a:r>
          </a:p>
          <a:p>
            <a:pPr lvl="1"/>
            <a:r>
              <a:rPr lang="en-US" sz="4800" dirty="0"/>
              <a:t>Segment sounds in words </a:t>
            </a:r>
          </a:p>
          <a:p>
            <a:pPr lvl="1"/>
            <a:r>
              <a:rPr lang="en-US" sz="4800" dirty="0"/>
              <a:t>Add a sound to the beginning of a word to make a new word (add /s/ to the beginning of the word at=sat) </a:t>
            </a:r>
          </a:p>
          <a:p>
            <a:pPr lvl="1"/>
            <a:r>
              <a:rPr lang="en-US" sz="4800" dirty="0"/>
              <a:t>Take a sound away from the beginning of a word to make a new word (take the /b/ away from bad=ad) </a:t>
            </a:r>
          </a:p>
          <a:p>
            <a:pPr lvl="1"/>
            <a:r>
              <a:rPr lang="en-US" sz="4800" dirty="0"/>
              <a:t>Be able to produce the word when given the sounds in that word </a:t>
            </a:r>
            <a:endParaRPr lang="en-US" sz="4800" dirty="0" smtClean="0"/>
          </a:p>
          <a:p>
            <a:pPr lvl="1"/>
            <a:r>
              <a:rPr lang="en-US" sz="4800" dirty="0"/>
              <a:t>(/c/ / a/ /t/, makes the word cat) </a:t>
            </a:r>
          </a:p>
          <a:p>
            <a:pPr lvl="1"/>
            <a:r>
              <a:rPr lang="en-US" sz="4800" dirty="0"/>
              <a:t>Be able to tell the sounds they hear in a word (sat, /s/ /a/ /t/-student makes each individual sound) </a:t>
            </a:r>
          </a:p>
          <a:p>
            <a:pPr lvl="1"/>
            <a:r>
              <a:rPr lang="en-US" sz="4800" dirty="0"/>
              <a:t>Understand how words work &amp; be flexible when using words </a:t>
            </a:r>
          </a:p>
          <a:p>
            <a:pPr lvl="1"/>
            <a:r>
              <a:rPr lang="en-US" sz="4800" dirty="0"/>
              <a:t>(word families, chunks, blends...etc.) </a:t>
            </a:r>
          </a:p>
          <a:p>
            <a:pPr lvl="1"/>
            <a:r>
              <a:rPr lang="en-US" sz="4800" dirty="0"/>
              <a:t>Write for a variety of purposes </a:t>
            </a:r>
          </a:p>
          <a:p>
            <a:pPr lvl="1"/>
            <a:r>
              <a:rPr lang="en-US" sz="4800" dirty="0"/>
              <a:t>Love to write :) </a:t>
            </a:r>
          </a:p>
          <a:p>
            <a:endParaRPr lang="en-US" dirty="0"/>
          </a:p>
        </p:txBody>
      </p:sp>
    </p:spTree>
    <p:extLst>
      <p:ext uri="{BB962C8B-B14F-4D97-AF65-F5344CB8AC3E}">
        <p14:creationId xmlns:p14="http://schemas.microsoft.com/office/powerpoint/2010/main" val="27215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Science/Social Studies</a:t>
            </a:r>
            <a:endParaRPr lang="en-US" dirty="0"/>
          </a:p>
        </p:txBody>
      </p:sp>
      <p:sp>
        <p:nvSpPr>
          <p:cNvPr id="3" name="Content Placeholder 2"/>
          <p:cNvSpPr>
            <a:spLocks noGrp="1"/>
          </p:cNvSpPr>
          <p:nvPr>
            <p:ph sz="quarter" idx="1"/>
          </p:nvPr>
        </p:nvSpPr>
        <p:spPr/>
        <p:txBody>
          <a:bodyPr/>
          <a:lstStyle/>
          <a:p>
            <a:r>
              <a:rPr lang="en-US" dirty="0" smtClean="0"/>
              <a:t>Your </a:t>
            </a:r>
            <a:r>
              <a:rPr lang="en-US" dirty="0"/>
              <a:t>child will also be exploring Science and Social Studies objectives as we engage in experiments and lots of hands-on learning. </a:t>
            </a:r>
            <a:endParaRPr lang="en-US" dirty="0" smtClean="0"/>
          </a:p>
          <a:p>
            <a:r>
              <a:rPr lang="en-US" dirty="0" smtClean="0"/>
              <a:t>By </a:t>
            </a:r>
            <a:r>
              <a:rPr lang="en-US" dirty="0"/>
              <a:t>the end of </a:t>
            </a:r>
            <a:r>
              <a:rPr lang="en-US" dirty="0" smtClean="0"/>
              <a:t>Kindergarten </a:t>
            </a:r>
            <a:r>
              <a:rPr lang="en-US" dirty="0"/>
              <a:t>your child should be able to participate appropriately in classroom discussions and activities. </a:t>
            </a:r>
            <a:endParaRPr lang="en-US" dirty="0" smtClean="0"/>
          </a:p>
          <a:p>
            <a:r>
              <a:rPr lang="en-US" dirty="0" smtClean="0"/>
              <a:t>Our curriculum consists of Scott </a:t>
            </a:r>
            <a:r>
              <a:rPr lang="en-US" dirty="0" err="1" smtClean="0"/>
              <a:t>Foresmen</a:t>
            </a:r>
            <a:r>
              <a:rPr lang="en-US" dirty="0" smtClean="0"/>
              <a:t> Science and Weekly Readers. </a:t>
            </a:r>
            <a:endParaRPr lang="en-US" dirty="0"/>
          </a:p>
          <a:p>
            <a:endParaRPr lang="en-US" dirty="0"/>
          </a:p>
          <a:p>
            <a:endParaRPr lang="en-US" dirty="0"/>
          </a:p>
        </p:txBody>
      </p:sp>
    </p:spTree>
    <p:extLst>
      <p:ext uri="{BB962C8B-B14F-4D97-AF65-F5344CB8AC3E}">
        <p14:creationId xmlns:p14="http://schemas.microsoft.com/office/powerpoint/2010/main" val="24675406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760</TotalTime>
  <Words>803</Words>
  <Application>Microsoft Office PowerPoint</Application>
  <PresentationFormat>On-screen Show (4:3)</PresentationFormat>
  <Paragraphs>72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Median</vt:lpstr>
      <vt:lpstr>Preparing for Kindergarten Success: Kindergarten Orientation</vt:lpstr>
      <vt:lpstr>Meet Mrs. Hambey</vt:lpstr>
      <vt:lpstr>Math</vt:lpstr>
      <vt:lpstr>Math</vt:lpstr>
      <vt:lpstr>Reading</vt:lpstr>
      <vt:lpstr>Reading</vt:lpstr>
      <vt:lpstr>Writing/Spelling</vt:lpstr>
      <vt:lpstr>Writing/Spelling</vt:lpstr>
      <vt:lpstr>Science/Social Studies</vt:lpstr>
    </vt:vector>
  </TitlesOfParts>
  <Company>SPS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kindergarten orientation</dc:title>
  <dc:creator>alowe</dc:creator>
  <cp:lastModifiedBy>WHS</cp:lastModifiedBy>
  <cp:revision>73</cp:revision>
  <cp:lastPrinted>2012-05-15T21:38:52Z</cp:lastPrinted>
  <dcterms:created xsi:type="dcterms:W3CDTF">2010-04-05T23:09:46Z</dcterms:created>
  <dcterms:modified xsi:type="dcterms:W3CDTF">2012-05-16T12:44:15Z</dcterms:modified>
</cp:coreProperties>
</file>